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61" r:id="rId5"/>
    <p:sldId id="260" r:id="rId6"/>
    <p:sldId id="262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98"/>
    <p:restoredTop sz="78586"/>
  </p:normalViewPr>
  <p:slideViewPr>
    <p:cSldViewPr snapToGrid="0">
      <p:cViewPr varScale="1">
        <p:scale>
          <a:sx n="131" d="100"/>
          <a:sy n="131" d="100"/>
        </p:scale>
        <p:origin x="11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918F8-59E1-F948-8379-A38DBDCC62D8}" type="datetimeFigureOut">
              <a:rPr lang="en-US" smtClean="0"/>
              <a:t>4/15/24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88EC1-E80D-604E-83C6-9F695D174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42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88EC1-E80D-604E-83C6-9F695D1748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46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• </a:t>
            </a:r>
            <a:r>
              <a:rPr lang="en-US" b="1" dirty="0">
                <a:effectLst/>
                <a:latin typeface="Helvetica" pitchFamily="2" charset="0"/>
              </a:rPr>
              <a:t>Wavelet Packet Decomposition</a:t>
            </a:r>
            <a:r>
              <a:rPr lang="en-US" dirty="0">
                <a:effectLst/>
                <a:latin typeface="Helvetica" pitchFamily="2" charset="0"/>
              </a:rPr>
              <a:t>:</a:t>
            </a:r>
          </a:p>
          <a:p>
            <a:r>
              <a:rPr lang="en-US" dirty="0">
                <a:effectLst/>
                <a:latin typeface="Helvetica" pitchFamily="2" charset="0"/>
              </a:rPr>
              <a:t>▪ Splits the signal's frequency spectrum into multiple </a:t>
            </a:r>
            <a:r>
              <a:rPr lang="en-US" dirty="0" err="1">
                <a:effectLst/>
                <a:latin typeface="Helvetica" pitchFamily="2" charset="0"/>
              </a:rPr>
              <a:t>subbands</a:t>
            </a:r>
            <a:r>
              <a:rPr lang="en-US" dirty="0">
                <a:effectLst/>
                <a:latin typeface="Helvetica" pitchFamily="2" charset="0"/>
              </a:rPr>
              <a:t> using a wavelet packet filter bank</a:t>
            </a:r>
          </a:p>
          <a:p>
            <a:r>
              <a:rPr lang="en-US" dirty="0">
                <a:effectLst/>
                <a:latin typeface="Helvetica" pitchFamily="2" charset="0"/>
              </a:rPr>
              <a:t>▪ Allows capturing fine spectral details and subtle features in the signals</a:t>
            </a:r>
          </a:p>
          <a:p>
            <a:r>
              <a:rPr lang="en-US" dirty="0">
                <a:effectLst/>
                <a:latin typeface="Helvetica" pitchFamily="2" charset="0"/>
              </a:rPr>
              <a:t>• </a:t>
            </a:r>
            <a:r>
              <a:rPr lang="en-US" b="1" dirty="0">
                <a:effectLst/>
                <a:latin typeface="Helvetica" pitchFamily="2" charset="0"/>
              </a:rPr>
              <a:t>Linear Predictive Coding (LPC)</a:t>
            </a:r>
            <a:r>
              <a:rPr lang="en-US" dirty="0">
                <a:effectLst/>
                <a:latin typeface="Helvetica" pitchFamily="2" charset="0"/>
              </a:rPr>
              <a:t>:</a:t>
            </a:r>
          </a:p>
          <a:p>
            <a:r>
              <a:rPr lang="en-US" dirty="0">
                <a:effectLst/>
                <a:latin typeface="Helvetica" pitchFamily="2" charset="0"/>
              </a:rPr>
              <a:t>▪ Models the signal as an autoregressive process</a:t>
            </a:r>
          </a:p>
          <a:p>
            <a:r>
              <a:rPr lang="en-US" dirty="0">
                <a:effectLst/>
                <a:latin typeface="Helvetica" pitchFamily="2" charset="0"/>
              </a:rPr>
              <a:t>▪ Computes a set of LPC coefficients that represent the spectral characteristics of each </a:t>
            </a:r>
            <a:r>
              <a:rPr lang="en-US" dirty="0" err="1">
                <a:effectLst/>
                <a:latin typeface="Helvetica" pitchFamily="2" charset="0"/>
              </a:rPr>
              <a:t>subband</a:t>
            </a:r>
            <a:r>
              <a:rPr lang="en-US" dirty="0">
                <a:effectLst/>
                <a:latin typeface="Helvetica" pitchFamily="2" charset="0"/>
              </a:rPr>
              <a:t> signal</a:t>
            </a:r>
          </a:p>
          <a:p>
            <a:r>
              <a:rPr lang="en-US" dirty="0">
                <a:effectLst/>
                <a:latin typeface="Helvetica" pitchFamily="2" charset="0"/>
              </a:rPr>
              <a:t>▪ The LPC coefficients are then used as feature inputs to the classifier</a:t>
            </a:r>
          </a:p>
          <a:p>
            <a:r>
              <a:rPr lang="en-US" dirty="0">
                <a:effectLst/>
                <a:latin typeface="Helvetica" pitchFamily="2" charset="0"/>
              </a:rPr>
              <a:t>• </a:t>
            </a:r>
            <a:r>
              <a:rPr lang="en-US" b="1" dirty="0">
                <a:effectLst/>
                <a:latin typeface="Helvetica" pitchFamily="2" charset="0"/>
              </a:rPr>
              <a:t>Fisher Criterion for Feature Selection</a:t>
            </a:r>
            <a:r>
              <a:rPr lang="en-US" dirty="0">
                <a:effectLst/>
                <a:latin typeface="Helvetica" pitchFamily="2" charset="0"/>
              </a:rPr>
              <a:t>:</a:t>
            </a:r>
          </a:p>
          <a:p>
            <a:r>
              <a:rPr lang="en-US" dirty="0">
                <a:effectLst/>
                <a:latin typeface="Helvetica" pitchFamily="2" charset="0"/>
              </a:rPr>
              <a:t>▪ Evaluates the discriminatory power of each individual feature</a:t>
            </a:r>
          </a:p>
          <a:p>
            <a:r>
              <a:rPr lang="en-US" dirty="0">
                <a:effectLst/>
                <a:latin typeface="Helvetica" pitchFamily="2" charset="0"/>
              </a:rPr>
              <a:t>▪ Selects the features with higher discriminatory ability, reducing the dimensionality of the feature space</a:t>
            </a:r>
          </a:p>
          <a:p>
            <a:r>
              <a:rPr lang="en-US" dirty="0">
                <a:effectLst/>
                <a:latin typeface="Helvetica" pitchFamily="2" charset="0"/>
              </a:rPr>
              <a:t>▪ This helps remove noise and irrelevant features, improving classification performance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88EC1-E80D-604E-83C6-9F695D1748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62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Helvetica" pitchFamily="2" charset="0"/>
              </a:rPr>
              <a:t>SRR refers to the ratio of the target signal strength to the reverberation signal strength, which was varied from 0 dB to 20 dB in the testing dataset, to simulate different environmental conditions compared to the training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Helvetica" pitchFamily="2" charset="0"/>
              </a:rPr>
              <a:t>"Least Squares" error criterion.</a:t>
            </a:r>
          </a:p>
          <a:p>
            <a:r>
              <a:rPr lang="en-US" dirty="0"/>
              <a:t> Least </a:t>
            </a:r>
            <a:r>
              <a:rPr lang="en-US" dirty="0" err="1"/>
              <a:t>squres</a:t>
            </a:r>
            <a:r>
              <a:rPr lang="en-US" dirty="0"/>
              <a:t> top </a:t>
            </a:r>
          </a:p>
          <a:p>
            <a:r>
              <a:rPr lang="en-US" dirty="0"/>
              <a:t>Sigmoid bottom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88EC1-E80D-604E-83C6-9F695D1748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64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</a:pPr>
            <a:r>
              <a:rPr lang="en-US" sz="1200" dirty="0">
                <a:solidFill>
                  <a:srgbClr val="FFFFFF"/>
                </a:solidFill>
                <a:effectLst/>
                <a:latin typeface="Helvetica" pitchFamily="2" charset="0"/>
              </a:rPr>
              <a:t>The energy sum, instantaneous frequency variance, and instantaneous frequency entropy are used to detect the existence and position of the highlights.</a:t>
            </a:r>
          </a:p>
          <a:p>
            <a:pPr lvl="1">
              <a:lnSpc>
                <a:spcPct val="100000"/>
              </a:lnSpc>
            </a:pPr>
            <a:r>
              <a:rPr lang="en-US" sz="1200" dirty="0">
                <a:solidFill>
                  <a:srgbClr val="FFFFFF"/>
                </a:solidFill>
                <a:effectLst/>
                <a:latin typeface="Helvetica" pitchFamily="2" charset="0"/>
              </a:rPr>
              <a:t>The highlights can be regarded as impulse functions, while the background is a random distribution. These three characteristics are effective in detecting even weak highlights by combining them.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88EC1-E80D-604E-83C6-9F695D1748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47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The ROC (Receiver Operating Characteristic) curve is a graphical plot that illustrates the performance of a binary classification system as its discrimination threshold is varied.</a:t>
            </a:r>
          </a:p>
          <a:p>
            <a:r>
              <a:rPr lang="en-US" dirty="0">
                <a:effectLst/>
                <a:latin typeface="Helvetica" pitchFamily="2" charset="0"/>
              </a:rPr>
              <a:t>Specifically, for the ship detection task described in the paper:</a:t>
            </a:r>
          </a:p>
          <a:p>
            <a:r>
              <a:rPr lang="en-US" dirty="0">
                <a:effectLst/>
                <a:latin typeface="Helvetica" pitchFamily="2" charset="0"/>
              </a:rPr>
              <a:t>• The x-axis of the ROC curve represents the False Alarm rate (</a:t>
            </a:r>
            <a:r>
              <a:rPr lang="en-US" dirty="0" err="1">
                <a:effectLst/>
                <a:latin typeface="Helvetica" pitchFamily="2" charset="0"/>
              </a:rPr>
              <a:t>pFA</a:t>
            </a:r>
            <a:r>
              <a:rPr lang="en-US" dirty="0">
                <a:effectLst/>
                <a:latin typeface="Helvetica" pitchFamily="2" charset="0"/>
              </a:rPr>
              <a:t>)</a:t>
            </a:r>
          </a:p>
          <a:p>
            <a:r>
              <a:rPr lang="en-US" dirty="0">
                <a:effectLst/>
                <a:latin typeface="Helvetica" pitchFamily="2" charset="0"/>
              </a:rPr>
              <a:t>• The y-axis represents the Miss rate (</a:t>
            </a:r>
            <a:r>
              <a:rPr lang="en-US" dirty="0" err="1">
                <a:effectLst/>
                <a:latin typeface="Helvetica" pitchFamily="2" charset="0"/>
              </a:rPr>
              <a:t>pMiss</a:t>
            </a:r>
            <a:r>
              <a:rPr lang="en-US" dirty="0">
                <a:effectLst/>
                <a:latin typeface="Helvetica" pitchFamily="2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Helvetica" pitchFamily="2" charset="0"/>
              </a:rPr>
              <a:t>EER: it means the system can achieve a lower False Alarm rate for a given Miss rate, or vice versa.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88EC1-E80D-604E-83C6-9F695D1748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31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1. </a:t>
            </a:r>
            <a:r>
              <a:rPr lang="en-US" b="1" dirty="0" err="1">
                <a:effectLst/>
                <a:latin typeface="Helvetica" pitchFamily="2" charset="0"/>
              </a:rPr>
              <a:t>Cepstrum</a:t>
            </a:r>
            <a:r>
              <a:rPr lang="en-US" dirty="0">
                <a:effectLst/>
                <a:latin typeface="Helvetica" pitchFamily="2" charset="0"/>
              </a:rPr>
              <a:t>: Analysis tool for finding pattern rates in spectral components of a signal.</a:t>
            </a:r>
          </a:p>
          <a:p>
            <a:r>
              <a:rPr lang="en-US" dirty="0">
                <a:effectLst/>
                <a:latin typeface="Helvetica" pitchFamily="2" charset="0"/>
              </a:rPr>
              <a:t>2. </a:t>
            </a:r>
            <a:r>
              <a:rPr lang="en-US" b="1" dirty="0">
                <a:effectLst/>
                <a:latin typeface="Helvetica" pitchFamily="2" charset="0"/>
              </a:rPr>
              <a:t>Mel Spectrogram</a:t>
            </a:r>
            <a:r>
              <a:rPr lang="en-US" dirty="0">
                <a:effectLst/>
                <a:latin typeface="Helvetica" pitchFamily="2" charset="0"/>
              </a:rPr>
              <a:t>: Represents audio frequencies on a Mel scale, which approximates human auditory response.</a:t>
            </a:r>
          </a:p>
          <a:p>
            <a:r>
              <a:rPr lang="en-US" dirty="0">
                <a:effectLst/>
                <a:latin typeface="Helvetica" pitchFamily="2" charset="0"/>
              </a:rPr>
              <a:t>3. </a:t>
            </a:r>
            <a:r>
              <a:rPr lang="en-US" b="1" dirty="0">
                <a:effectLst/>
                <a:latin typeface="Helvetica" pitchFamily="2" charset="0"/>
              </a:rPr>
              <a:t>MFCC (Mel-Frequency Cepstral Coefficients)</a:t>
            </a:r>
            <a:r>
              <a:rPr lang="en-US" dirty="0">
                <a:effectLst/>
                <a:latin typeface="Helvetica" pitchFamily="2" charset="0"/>
              </a:rPr>
              <a:t>: Compact representation of sound, based on a cosine transform of a log power spectrum on a nonlinear Mel frequency scale.</a:t>
            </a:r>
          </a:p>
          <a:p>
            <a:r>
              <a:rPr lang="en-US" dirty="0">
                <a:effectLst/>
                <a:latin typeface="Helvetica" pitchFamily="2" charset="0"/>
              </a:rPr>
              <a:t>4. </a:t>
            </a:r>
            <a:r>
              <a:rPr lang="en-US" b="1" dirty="0">
                <a:effectLst/>
                <a:latin typeface="Helvetica" pitchFamily="2" charset="0"/>
              </a:rPr>
              <a:t>CQT (Constant Q Transform)</a:t>
            </a:r>
            <a:r>
              <a:rPr lang="en-US" dirty="0">
                <a:effectLst/>
                <a:latin typeface="Helvetica" pitchFamily="2" charset="0"/>
              </a:rPr>
              <a:t>: Transform that represents audio on a logarithmic scale, useful for musical data. Means quality</a:t>
            </a:r>
          </a:p>
          <a:p>
            <a:r>
              <a:rPr lang="en-US" dirty="0">
                <a:effectLst/>
                <a:latin typeface="Helvetica" pitchFamily="2" charset="0"/>
              </a:rPr>
              <a:t>5. </a:t>
            </a:r>
            <a:r>
              <a:rPr lang="en-US" b="1" dirty="0">
                <a:effectLst/>
                <a:latin typeface="Helvetica" pitchFamily="2" charset="0"/>
              </a:rPr>
              <a:t>GFCC (Gammatone Frequency Cepstral Coefficients)</a:t>
            </a:r>
            <a:r>
              <a:rPr lang="en-US" dirty="0">
                <a:effectLst/>
                <a:latin typeface="Helvetica" pitchFamily="2" charset="0"/>
              </a:rPr>
              <a:t>: Like MFCC, but with a filter bank more closely resembling the human auditory response.</a:t>
            </a:r>
          </a:p>
          <a:p>
            <a:r>
              <a:rPr lang="en-US" dirty="0">
                <a:effectLst/>
                <a:latin typeface="Helvetica" pitchFamily="2" charset="0"/>
              </a:rPr>
              <a:t>6. </a:t>
            </a:r>
            <a:r>
              <a:rPr lang="en-US" b="1" dirty="0">
                <a:effectLst/>
                <a:latin typeface="Helvetica" pitchFamily="2" charset="0"/>
              </a:rPr>
              <a:t>Wavelet Packets</a:t>
            </a:r>
            <a:r>
              <a:rPr lang="en-US" dirty="0">
                <a:effectLst/>
                <a:latin typeface="Helvetica" pitchFamily="2" charset="0"/>
              </a:rPr>
              <a:t>: A signal representation using wavelet basis functions, providing a localized frequency analysis.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88EC1-E80D-604E-83C6-9F695D1748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06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88EC1-E80D-604E-83C6-9F695D1748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04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44E0A31F-D04C-624F-9C95-450382A0C824}" type="datetime1">
              <a:rPr lang="en-US" smtClean="0"/>
              <a:t>4/16/24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4480C-3EAE-B243-AF5C-5E606AA3070A}" type="datetime1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36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6F1A9-2834-3B4B-9AFF-4866D35F40B8}" type="datetime1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67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0506D-4406-734D-8633-F0D7AB5946F9}" type="datetime1">
              <a:rPr lang="en-US" smtClean="0"/>
              <a:t>4/16/24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3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384AA-5E0B-AD4F-A182-8FB7F1CAF897}" type="datetime1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32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8A990-11B5-F248-A6FE-B25901D5CE94}" type="datetime1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98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F4A01-2137-2A4F-B4D6-13F52964DB18}" type="datetime1">
              <a:rPr lang="en-US" smtClean="0"/>
              <a:t>4/16/24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21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193630F0-F8FE-2A40-8695-9ED516892CC5}" type="datetime1">
              <a:rPr lang="en-US" smtClean="0"/>
              <a:t>4/16/24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17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F6C7E-4A31-1244-8B68-81BD75D8F117}" type="datetime1">
              <a:rPr lang="en-US" smtClean="0"/>
              <a:t>4/16/24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79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31863-B04D-E143-B057-FEBDE350EC86}" type="datetime1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09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DB78-9878-8E4B-97F6-8CED5165C721}" type="datetime1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04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C88D1950-4375-404F-B262-422A23E867D8}" type="datetime1">
              <a:rPr lang="en-US" smtClean="0"/>
              <a:t>4/16/24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78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elfabien.github.io/deeplearning/xception/#the-limits-of-convolution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Video 4" descr="Boat And Clouds Frame">
            <a:extLst>
              <a:ext uri="{FF2B5EF4-FFF2-40B4-BE49-F238E27FC236}">
                <a16:creationId xmlns:a16="http://schemas.microsoft.com/office/drawing/2014/main" id="{0D90ABBD-C4F4-6B34-212C-6976D8890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alphaModFix/>
          </a:blip>
          <a:srcRect r="-1" b="278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D5456B-6F51-41EC-A380-6C8C8E9F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1637612"/>
            <a:ext cx="6095999" cy="358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043A44-73EF-480B-97A5-E999DEFC6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37612"/>
            <a:ext cx="6096000" cy="35814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87F10B-D052-1969-B761-26236868F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694" y="1828800"/>
            <a:ext cx="5180106" cy="2057400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Finding the Boats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10B1B-F224-628B-922A-C6D78C6E2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694" y="4038601"/>
            <a:ext cx="5180106" cy="990599"/>
          </a:xfrm>
        </p:spPr>
        <p:txBody>
          <a:bodyPr anchor="t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CD399-6870-F1E5-C433-6827491D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3BC70DA-A164-0B49-83AE-25226C03268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81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CD54-F085-BF98-52F0-7C285ED0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5. Individual Ship Detection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B4B55-EF75-B7E6-748C-32787AB61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Performance related the EER metric:</a:t>
            </a:r>
          </a:p>
          <a:p>
            <a:pPr lvl="1"/>
            <a:r>
              <a:rPr lang="en-US" dirty="0">
                <a:effectLst/>
                <a:latin typeface="Helvetica" pitchFamily="2" charset="0"/>
              </a:rPr>
              <a:t>The False Alarm (FA) rate and Miss rate are computed for each target ship and different detection thresholds.</a:t>
            </a:r>
          </a:p>
          <a:p>
            <a:pPr lvl="1"/>
            <a:r>
              <a:rPr lang="en-US" dirty="0">
                <a:latin typeface="Helvetica" pitchFamily="2" charset="0"/>
              </a:rPr>
              <a:t>T</a:t>
            </a:r>
            <a:r>
              <a:rPr lang="en-US" dirty="0">
                <a:effectLst/>
                <a:latin typeface="Helvetica" pitchFamily="2" charset="0"/>
              </a:rPr>
              <a:t>he Equal Error Rate (EER) is the point on the Receiver Operating Characteristic (ROC) curve where the False Alarm rate equals the Miss rate.</a:t>
            </a:r>
          </a:p>
          <a:p>
            <a:pPr lvl="1"/>
            <a:r>
              <a:rPr lang="en-US" dirty="0">
                <a:effectLst/>
                <a:latin typeface="Helvetica" pitchFamily="2" charset="0"/>
              </a:rPr>
              <a:t>A lower EER indicates better performance</a:t>
            </a:r>
          </a:p>
          <a:p>
            <a:r>
              <a:rPr lang="en-US" dirty="0"/>
              <a:t>Neural Network Modeling</a:t>
            </a:r>
          </a:p>
          <a:p>
            <a:pPr lvl="1"/>
            <a:r>
              <a:rPr lang="en-US" dirty="0">
                <a:effectLst/>
                <a:latin typeface="Helvetica" pitchFamily="2" charset="0"/>
              </a:rPr>
              <a:t>Uses a neural network with one hidden layer</a:t>
            </a:r>
          </a:p>
          <a:p>
            <a:pPr lvl="1"/>
            <a:r>
              <a:rPr lang="en-US" dirty="0">
                <a:effectLst/>
                <a:latin typeface="Helvetica" pitchFamily="2" charset="0"/>
              </a:rPr>
              <a:t>Input is a single 400-dimensional feature vector</a:t>
            </a:r>
          </a:p>
          <a:p>
            <a:pPr lvl="1"/>
            <a:r>
              <a:rPr lang="en-US" dirty="0">
                <a:effectLst/>
                <a:latin typeface="Helvetica" pitchFamily="2" charset="0"/>
              </a:rPr>
              <a:t>Output layer has 101 outputs - 100 for the labeled ships and 1 for the "other" category</a:t>
            </a:r>
          </a:p>
          <a:p>
            <a:pPr lvl="1"/>
            <a:r>
              <a:rPr lang="en-US" dirty="0">
                <a:effectLst/>
                <a:latin typeface="Helvetica" pitchFamily="2" charset="0"/>
              </a:rPr>
              <a:t>Trained using backpropagation and cross-entropy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2972E-6CB7-D478-0FC7-DDBDFFB9A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55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89A2D2-B3AA-488C-B20E-15DBB9754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C8EAD1A-FDD8-42C1-BC99-CCB0CC62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897C8CE-9AE7-4BB3-B76A-13264EA74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C7CD54-F085-BF98-52F0-7C285ED00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10606072" cy="1900861"/>
          </a:xfrm>
        </p:spPr>
        <p:txBody>
          <a:bodyPr>
            <a:normAutofit/>
          </a:bodyPr>
          <a:lstStyle/>
          <a:p>
            <a:r>
              <a:rPr lang="en-US" b="1"/>
              <a:t>5. Individual Ship Detection Classification Continued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B4B55-EF75-B7E6-748C-32787AB61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0802"/>
            <a:ext cx="4647901" cy="34238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I-vector and PLDA Modeling: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First reduces feature dimensionality from 400 to 60 using PCA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Estimates a universal background Gaussian mixture model (GMM)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Computes per-Gaussian posteriors and adapts the GMM means to get a supervector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Projects the supervector into an </a:t>
            </a:r>
            <a:r>
              <a:rPr lang="en-US" sz="1600" dirty="0" err="1"/>
              <a:t>i</a:t>
            </a:r>
            <a:r>
              <a:rPr lang="en-US" sz="1600" dirty="0"/>
              <a:t>-vector space of 60 dimensions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Uses Probabilistic Linear Discriminant Analysis (PLDA) to model the between-class and within-class variabilities in the </a:t>
            </a:r>
            <a:r>
              <a:rPr lang="en-US" sz="1600" dirty="0" err="1"/>
              <a:t>i</a:t>
            </a:r>
            <a:r>
              <a:rPr lang="en-US" sz="1600" dirty="0"/>
              <a:t>-vectors</a:t>
            </a:r>
          </a:p>
        </p:txBody>
      </p:sp>
      <p:pic>
        <p:nvPicPr>
          <p:cNvPr id="5" name="Picture 4" descr="A table with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C85311A4-B7E1-19AF-8AB0-1EF7C18F4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91" t="2" r="-5993" b="2"/>
          <a:stretch/>
        </p:blipFill>
        <p:spPr>
          <a:xfrm>
            <a:off x="5822363" y="2624249"/>
            <a:ext cx="6335485" cy="34238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2972E-6CB7-D478-0FC7-DDBDFFB9A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52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1335-BCBB-68B6-1738-F5D445CE8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Ship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E5767-0BF3-E50A-91A7-A5BED970A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1F1F1F"/>
                </a:solidFill>
                <a:effectLst/>
                <a:latin typeface="ElsevierGulliver"/>
              </a:rPr>
              <a:t>Cepstrum</a:t>
            </a:r>
            <a:endParaRPr lang="en-US" b="0" i="0" dirty="0">
              <a:solidFill>
                <a:srgbClr val="1F1F1F"/>
              </a:solidFill>
              <a:effectLst/>
              <a:latin typeface="ElsevierGulliver"/>
            </a:endParaRPr>
          </a:p>
          <a:p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Mel spectrogram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MFCC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 CQT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GFCC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Wavelet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69341-9C84-C75A-07AF-11250D5E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39EA8-78B4-A0AF-194A-80CE11ABB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736" y="446172"/>
            <a:ext cx="3048000" cy="298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522CEA-7F83-3D18-CE82-258D51954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727" y="1962928"/>
            <a:ext cx="24384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41B3B4-F79A-05A8-8BB5-26861C33E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697" y="2462894"/>
            <a:ext cx="3467100" cy="609600"/>
          </a:xfrm>
          <a:prstGeom prst="rect">
            <a:avLst/>
          </a:prstGeom>
        </p:spPr>
      </p:pic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3206BD8-031E-DDE5-0473-D08E4C704D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62" r="10714"/>
          <a:stretch/>
        </p:blipFill>
        <p:spPr>
          <a:xfrm>
            <a:off x="3498979" y="3211288"/>
            <a:ext cx="4637315" cy="749300"/>
          </a:xfrm>
          <a:prstGeom prst="rect">
            <a:avLst/>
          </a:prstGeom>
        </p:spPr>
      </p:pic>
      <p:pic>
        <p:nvPicPr>
          <p:cNvPr id="15" name="Picture 1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48E70EAD-6A37-F090-558D-93EB48750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6176" y="4218715"/>
            <a:ext cx="4597400" cy="698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DA39C8-9CB8-F9B9-F218-D3C86A3124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5306" y="3832776"/>
            <a:ext cx="30480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18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ED818-0A6E-6413-173E-14F177A162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7516" r="-1" b="7893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CD5456B-6F51-41EC-A380-6C8C8E9F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1637612"/>
            <a:ext cx="6095999" cy="358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043A44-73EF-480B-97A5-E999DEFC6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37612"/>
            <a:ext cx="6096000" cy="35814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3AD41-8980-989F-9BAC-249AA62D6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1828800"/>
            <a:ext cx="518010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Structure of </a:t>
            </a:r>
            <a:r>
              <a:rPr lang="en-US"/>
              <a:t>DeepShip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5B308E-A08D-6573-DF29-040F69E73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4038601"/>
            <a:ext cx="5180106" cy="9905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Proposed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2DB9A-3A65-8ED4-09DF-71187CC7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50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89A2D2-B3AA-488C-B20E-15DBB9754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C8EAD1A-FDD8-42C1-BC99-CCB0CC628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97C8CE-9AE7-4BB3-B76A-13264EA74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84007F-9966-F58B-A8E5-89B1BBC8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10606072" cy="1900861"/>
          </a:xfrm>
        </p:spPr>
        <p:txBody>
          <a:bodyPr>
            <a:normAutofit/>
          </a:bodyPr>
          <a:lstStyle/>
          <a:p>
            <a:r>
              <a:rPr lang="en-US" dirty="0"/>
              <a:t>Model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088D8-7420-FF8C-C9B6-FCA02E266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0802"/>
            <a:ext cx="4647901" cy="3423812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Separable convolution autoencoder (SCAE) based network is comprised of the encoder network and the decoder network.</a:t>
            </a:r>
          </a:p>
          <a:p>
            <a:r>
              <a:rPr lang="en-US" sz="1800" dirty="0"/>
              <a:t>Uses blocks from the </a:t>
            </a:r>
            <a:r>
              <a:rPr lang="en-US" sz="1800" dirty="0" err="1"/>
              <a:t>Xception</a:t>
            </a:r>
            <a:r>
              <a:rPr lang="en-US" sz="1800" dirty="0"/>
              <a:t> Model with </a:t>
            </a:r>
            <a:r>
              <a:rPr lang="en-US" sz="1800" dirty="0" err="1"/>
              <a:t>Depthwise</a:t>
            </a:r>
            <a:r>
              <a:rPr lang="en-US" sz="1800" dirty="0"/>
              <a:t> Separable Convolutions</a:t>
            </a:r>
          </a:p>
          <a:p>
            <a:r>
              <a:rPr lang="en-US" sz="1800" dirty="0"/>
              <a:t>Encoder: </a:t>
            </a:r>
            <a:r>
              <a:rPr lang="en-US" sz="1800" dirty="0" err="1"/>
              <a:t>Xception</a:t>
            </a:r>
            <a:r>
              <a:rPr lang="en-US" sz="1800" dirty="0"/>
              <a:t> and Middle blocks that consist of </a:t>
            </a:r>
            <a:r>
              <a:rPr lang="en-US" sz="1800" dirty="0" err="1"/>
              <a:t>ReLU</a:t>
            </a:r>
            <a:r>
              <a:rPr lang="en-US" sz="1800" dirty="0"/>
              <a:t> and 3 × separable conv blocks</a:t>
            </a:r>
          </a:p>
          <a:p>
            <a:r>
              <a:rPr lang="en-US" sz="1800" dirty="0"/>
              <a:t>Decoder: four </a:t>
            </a:r>
            <a:r>
              <a:rPr lang="en-US" sz="1800" dirty="0" err="1"/>
              <a:t>upsampling</a:t>
            </a:r>
            <a:r>
              <a:rPr lang="en-US" sz="1800" dirty="0"/>
              <a:t> layers and three convolution layers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05D6FE-8DBA-977F-DB3B-09AA5B549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7" r="1571" b="-2"/>
          <a:stretch/>
        </p:blipFill>
        <p:spPr>
          <a:xfrm>
            <a:off x="6626806" y="2590801"/>
            <a:ext cx="4989806" cy="34238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52CB0-BF29-C2E4-D966-CBB1B060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81255-67B9-7504-C3AB-E2A50256FCD9}"/>
              </a:ext>
            </a:extLst>
          </p:cNvPr>
          <p:cNvSpPr txBox="1"/>
          <p:nvPr/>
        </p:nvSpPr>
        <p:spPr>
          <a:xfrm>
            <a:off x="914400" y="6014613"/>
            <a:ext cx="557970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hlinkClick r:id="rId4"/>
              </a:rPr>
              <a:t>https://maelfabien.github.io/deeplearning/xception/#the-limits-of-convolutions</a:t>
            </a: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4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1AC18-79D1-620C-83F0-FD80FC21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Their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53EBD-D1E0-8FB3-459C-2D98DCDB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9D1B7E9-CDCF-1174-725A-3EC3BFA00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116757"/>
              </p:ext>
            </p:extLst>
          </p:nvPr>
        </p:nvGraphicFramePr>
        <p:xfrm>
          <a:off x="5791478" y="1956488"/>
          <a:ext cx="6010425" cy="739140"/>
        </p:xfrm>
        <a:graphic>
          <a:graphicData uri="http://schemas.openxmlformats.org/drawingml/2006/table">
            <a:tbl>
              <a:tblPr/>
              <a:tblGrid>
                <a:gridCol w="1202085">
                  <a:extLst>
                    <a:ext uri="{9D8B030D-6E8A-4147-A177-3AD203B41FA5}">
                      <a16:colId xmlns:a16="http://schemas.microsoft.com/office/drawing/2014/main" val="1830737600"/>
                    </a:ext>
                  </a:extLst>
                </a:gridCol>
                <a:gridCol w="1202085">
                  <a:extLst>
                    <a:ext uri="{9D8B030D-6E8A-4147-A177-3AD203B41FA5}">
                      <a16:colId xmlns:a16="http://schemas.microsoft.com/office/drawing/2014/main" val="3421612353"/>
                    </a:ext>
                  </a:extLst>
                </a:gridCol>
                <a:gridCol w="1202085">
                  <a:extLst>
                    <a:ext uri="{9D8B030D-6E8A-4147-A177-3AD203B41FA5}">
                      <a16:colId xmlns:a16="http://schemas.microsoft.com/office/drawing/2014/main" val="1269792795"/>
                    </a:ext>
                  </a:extLst>
                </a:gridCol>
                <a:gridCol w="1202085">
                  <a:extLst>
                    <a:ext uri="{9D8B030D-6E8A-4147-A177-3AD203B41FA5}">
                      <a16:colId xmlns:a16="http://schemas.microsoft.com/office/drawing/2014/main" val="1569262386"/>
                    </a:ext>
                  </a:extLst>
                </a:gridCol>
                <a:gridCol w="1202085">
                  <a:extLst>
                    <a:ext uri="{9D8B030D-6E8A-4147-A177-3AD203B41FA5}">
                      <a16:colId xmlns:a16="http://schemas.microsoft.com/office/drawing/2014/main" val="7391253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Method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Accuracy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Precision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Recall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F1-Score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421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SCAE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77.53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78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77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77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E8E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03337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2A72611-7671-0708-ED03-BDAB6BA19C14}"/>
              </a:ext>
            </a:extLst>
          </p:cNvPr>
          <p:cNvSpPr txBox="1"/>
          <p:nvPr/>
        </p:nvSpPr>
        <p:spPr>
          <a:xfrm>
            <a:off x="534686" y="1518663"/>
            <a:ext cx="51103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/>
                <a:latin typeface="Helvetica" pitchFamily="2" charset="0"/>
              </a:rPr>
              <a:t>Improvements on </a:t>
            </a:r>
            <a:r>
              <a:rPr lang="en-US" b="1" dirty="0" err="1">
                <a:effectLst/>
                <a:latin typeface="Helvetica" pitchFamily="2" charset="0"/>
              </a:rPr>
              <a:t>DeepShip</a:t>
            </a:r>
            <a:r>
              <a:rPr lang="en-US" b="1" dirty="0">
                <a:effectLst/>
                <a:latin typeface="Helvetica" pitchFamily="2" charset="0"/>
              </a:rPr>
              <a:t> work:</a:t>
            </a:r>
            <a:endParaRPr lang="en-US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Enhance noise variability robustness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Incorporate temporal evolution of acoustic signatures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Optimize computational resource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Helvetica" pitchFamily="2" charset="0"/>
            </a:endParaRPr>
          </a:p>
          <a:p>
            <a:r>
              <a:rPr lang="en-US" b="1" dirty="0">
                <a:effectLst/>
                <a:latin typeface="Helvetica" pitchFamily="2" charset="0"/>
              </a:rPr>
              <a:t>Significance of these improvements:</a:t>
            </a:r>
            <a:endParaRPr lang="en-US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Increase model accuracy and 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Make the model more accessible for lower resource environments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878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953413-732F-464F-6D47-013CFE802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5638800" cy="2461008"/>
          </a:xfrm>
        </p:spPr>
        <p:txBody>
          <a:bodyPr>
            <a:normAutofit/>
          </a:bodyPr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B5BA9-7157-EA39-67ED-E78F00F6A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4200"/>
            <a:ext cx="5638437" cy="3156166"/>
          </a:xfrm>
        </p:spPr>
        <p:txBody>
          <a:bodyPr anchor="ctr">
            <a:normAutofit/>
          </a:bodyPr>
          <a:lstStyle/>
          <a:p>
            <a:r>
              <a:rPr lang="en-US" sz="1800" dirty="0"/>
              <a:t>Oceans are getting busy</a:t>
            </a:r>
          </a:p>
          <a:p>
            <a:pPr lvl="1"/>
            <a:r>
              <a:rPr lang="en-US" sz="1800" dirty="0"/>
              <a:t>Naval shipping </a:t>
            </a:r>
          </a:p>
          <a:p>
            <a:pPr lvl="1"/>
            <a:r>
              <a:rPr lang="en-US" sz="1800" dirty="0"/>
              <a:t>Recreational boating</a:t>
            </a:r>
          </a:p>
          <a:p>
            <a:pPr lvl="1"/>
            <a:r>
              <a:rPr lang="en-US" sz="1800" dirty="0"/>
              <a:t>Underwater Construction</a:t>
            </a:r>
          </a:p>
          <a:p>
            <a:r>
              <a:rPr lang="en-US" sz="1800" dirty="0"/>
              <a:t>All produce noise</a:t>
            </a:r>
          </a:p>
          <a:p>
            <a:r>
              <a:rPr lang="en-US" sz="1800" dirty="0"/>
              <a:t>Noise Pollution is not just in the air</a:t>
            </a:r>
          </a:p>
        </p:txBody>
      </p:sp>
      <p:pic>
        <p:nvPicPr>
          <p:cNvPr id="5" name="Picture 4" descr="Aerial view of speedboat doing a turn at sea">
            <a:extLst>
              <a:ext uri="{FF2B5EF4-FFF2-40B4-BE49-F238E27FC236}">
                <a16:creationId xmlns:a16="http://schemas.microsoft.com/office/drawing/2014/main" id="{27BD68C0-A61D-3BE5-1569-B15F461E8E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49" r="3718"/>
          <a:stretch/>
        </p:blipFill>
        <p:spPr>
          <a:xfrm>
            <a:off x="6858000" y="0"/>
            <a:ext cx="5330952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59C69-3AFD-F1DF-1C63-988AE8CD4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43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72A9-1F42-55F3-DCF1-D4BACBADC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E2AD7-6E6D-09E9-464F-0B2AD5FAD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949450"/>
            <a:ext cx="5416013" cy="4195763"/>
          </a:xfrm>
        </p:spPr>
        <p:txBody>
          <a:bodyPr>
            <a:normAutofit fontScale="62500" lnSpcReduction="20000"/>
          </a:bodyPr>
          <a:lstStyle/>
          <a:p>
            <a:r>
              <a:rPr lang="en-US" sz="2900" dirty="0"/>
              <a:t>National Defense</a:t>
            </a:r>
          </a:p>
          <a:p>
            <a:r>
              <a:rPr lang="en-US" sz="2900" dirty="0"/>
              <a:t>Traffic coordination, preventing collisions</a:t>
            </a:r>
          </a:p>
          <a:p>
            <a:r>
              <a:rPr lang="en-US" sz="2900" dirty="0"/>
              <a:t>Monitoring illegal activities </a:t>
            </a:r>
          </a:p>
          <a:p>
            <a:pPr lvl="1"/>
            <a:r>
              <a:rPr lang="en-US" sz="2900" dirty="0"/>
              <a:t>unregulated fishing </a:t>
            </a:r>
          </a:p>
          <a:p>
            <a:pPr lvl="1"/>
            <a:r>
              <a:rPr lang="en-US" sz="2900" dirty="0"/>
              <a:t>maritime smuggling.</a:t>
            </a:r>
          </a:p>
          <a:p>
            <a:r>
              <a:rPr lang="en-US" sz="2900" dirty="0"/>
              <a:t>Able to increase ocean policing effectiveness</a:t>
            </a:r>
          </a:p>
          <a:p>
            <a:r>
              <a:rPr lang="en-US" sz="2900" dirty="0"/>
              <a:t>Environmental Protection</a:t>
            </a:r>
          </a:p>
          <a:p>
            <a:r>
              <a:rPr lang="en-US" sz="2900" dirty="0"/>
              <a:t>Reducing underwater noise pollution</a:t>
            </a:r>
          </a:p>
          <a:p>
            <a:r>
              <a:rPr lang="en-US" sz="2900" dirty="0"/>
              <a:t>Optimizing ship design for:</a:t>
            </a:r>
          </a:p>
          <a:p>
            <a:pPr lvl="1"/>
            <a:r>
              <a:rPr lang="en-US" sz="2900" dirty="0"/>
              <a:t>Decreasing drag</a:t>
            </a:r>
          </a:p>
          <a:p>
            <a:pPr lvl="1"/>
            <a:r>
              <a:rPr lang="en-US" sz="2900" dirty="0"/>
              <a:t>Higher top speeds</a:t>
            </a:r>
          </a:p>
          <a:p>
            <a:pPr lvl="1"/>
            <a:r>
              <a:rPr lang="en-US" sz="2900" dirty="0"/>
              <a:t>Quieter operation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3B53F-3BAF-C6E5-4405-5BCED6AB7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BE155F-07B9-4DA8-7006-E21B04801EEE}"/>
              </a:ext>
            </a:extLst>
          </p:cNvPr>
          <p:cNvSpPr txBox="1"/>
          <p:nvPr/>
        </p:nvSpPr>
        <p:spPr>
          <a:xfrm>
            <a:off x="6975808" y="1949450"/>
            <a:ext cx="3498230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286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Scientific Research:</a:t>
            </a:r>
          </a:p>
          <a:p>
            <a:pPr marL="857250" lvl="1" indent="-2286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Marine biology</a:t>
            </a:r>
          </a:p>
          <a:p>
            <a:pPr marL="857250" lvl="1" indent="-2286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Migratory patterns</a:t>
            </a:r>
          </a:p>
          <a:p>
            <a:pPr marL="857250" lvl="1" indent="-2286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Impact of ship traffic</a:t>
            </a:r>
          </a:p>
          <a:p>
            <a:pPr marL="400050" indent="-2286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Improved rescue operations</a:t>
            </a:r>
          </a:p>
          <a:p>
            <a:pPr marL="857250" lvl="1" indent="-2286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Quicker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725161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AFE7A50-2D5F-4DF3-B28D-A8F7E624D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26F236B-5DB7-4DCD-947A-8DDD0C769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CC716D4-FE59-42BE-AA9B-254EF6C1B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0C4F11-4C63-2F6A-7A45-C887D417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5562600" cy="2607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Previous Methods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669D2-3159-86DC-F528-397B720B1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549650"/>
            <a:ext cx="5562599" cy="26701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solidFill>
                  <a:schemeClr val="tx1"/>
                </a:solidFill>
              </a:rPr>
              <a:t> Feature Extraction and Processing</a:t>
            </a:r>
          </a:p>
          <a:p>
            <a:r>
              <a:rPr lang="en-US" sz="2200">
                <a:solidFill>
                  <a:schemeClr val="tx1"/>
                </a:solidFill>
              </a:rPr>
              <a:t>Classification </a:t>
            </a:r>
          </a:p>
        </p:txBody>
      </p:sp>
      <p:pic>
        <p:nvPicPr>
          <p:cNvPr id="8" name="Graphic 7" descr="Gears">
            <a:extLst>
              <a:ext uri="{FF2B5EF4-FFF2-40B4-BE49-F238E27FC236}">
                <a16:creationId xmlns:a16="http://schemas.microsoft.com/office/drawing/2014/main" id="{B7302CBD-7C26-9A3A-141B-A6EE806F7C5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9400" y="1020923"/>
            <a:ext cx="4817466" cy="48174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0C24D-8516-F870-A3C4-FA4C7B2CF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69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CA96-3E1A-CC91-AE7B-05EC34889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65292-49E2-76F1-F3B2-37D23DD1F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Underwater target classification in changing environments using an adaptive feature mapping</a:t>
            </a:r>
          </a:p>
          <a:p>
            <a:pPr lvl="1"/>
            <a:r>
              <a:rPr lang="en-US" sz="1600" dirty="0"/>
              <a:t>By: M.R. </a:t>
            </a:r>
            <a:r>
              <a:rPr lang="en-US" sz="1600" dirty="0" err="1"/>
              <a:t>Azimi-Sadjadi</a:t>
            </a:r>
            <a:r>
              <a:rPr lang="en-US" sz="1600" dirty="0"/>
              <a:t>; D. Yao; A.A. </a:t>
            </a:r>
            <a:r>
              <a:rPr lang="en-US" sz="1600" dirty="0" err="1"/>
              <a:t>Jamshidi</a:t>
            </a:r>
            <a:r>
              <a:rPr lang="en-US" sz="1600" dirty="0"/>
              <a:t>; G.J. </a:t>
            </a:r>
            <a:r>
              <a:rPr lang="en-US" sz="1600" dirty="0" err="1"/>
              <a:t>Dobeck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Undersea Target Classification Using Canonical Correlation Analysis</a:t>
            </a:r>
          </a:p>
          <a:p>
            <a:pPr lvl="1"/>
            <a:r>
              <a:rPr lang="en-US" sz="1600" dirty="0"/>
              <a:t>By: Ali </a:t>
            </a:r>
            <a:r>
              <a:rPr lang="en-US" sz="1600" dirty="0" err="1"/>
              <a:t>Pezeshki</a:t>
            </a:r>
            <a:r>
              <a:rPr lang="en-US" sz="1600" dirty="0"/>
              <a:t>; Mahmood R. </a:t>
            </a:r>
            <a:r>
              <a:rPr lang="en-US" sz="1600" dirty="0" err="1"/>
              <a:t>Azimi-Sadjadi</a:t>
            </a:r>
            <a:r>
              <a:rPr lang="en-US" sz="1600" dirty="0"/>
              <a:t>; Louis L. Scharf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Preprocessing passive sonar signals for neural classification</a:t>
            </a:r>
          </a:p>
          <a:p>
            <a:pPr lvl="1"/>
            <a:r>
              <a:rPr lang="en-US" sz="1600" dirty="0"/>
              <a:t>By: Filho, W.S., De </a:t>
            </a:r>
            <a:r>
              <a:rPr lang="en-US" sz="1600" dirty="0" err="1"/>
              <a:t>Seixas</a:t>
            </a:r>
            <a:r>
              <a:rPr lang="en-US" sz="1600" dirty="0"/>
              <a:t>, J.M.,  De Moura, N.N.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Extraction and classification of acoustic scattering from underwater target based on Wigner-Ville distribution</a:t>
            </a:r>
          </a:p>
          <a:p>
            <a:pPr lvl="1"/>
            <a:r>
              <a:rPr lang="en-US" sz="1600" dirty="0" err="1"/>
              <a:t>Yushuang</a:t>
            </a:r>
            <a:r>
              <a:rPr lang="en-US" sz="1600" dirty="0"/>
              <a:t> Wu a b, </a:t>
            </a:r>
            <a:r>
              <a:rPr lang="en-US" sz="1600" dirty="0" err="1"/>
              <a:t>Xiukun</a:t>
            </a:r>
            <a:r>
              <a:rPr lang="en-US" sz="1600" dirty="0"/>
              <a:t> Li a b, Yang Wang 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Individual Ship Detection Using Underwater Acoustics</a:t>
            </a:r>
          </a:p>
          <a:p>
            <a:pPr lvl="1"/>
            <a:r>
              <a:rPr lang="en-US" sz="1600" dirty="0" err="1"/>
              <a:t>Damianos</a:t>
            </a:r>
            <a:r>
              <a:rPr lang="en-US" sz="1600" dirty="0"/>
              <a:t> </a:t>
            </a:r>
            <a:r>
              <a:rPr lang="en-US" sz="1600" dirty="0" err="1"/>
              <a:t>Karakos</a:t>
            </a:r>
            <a:r>
              <a:rPr lang="en-US" sz="1600" dirty="0"/>
              <a:t>; Jan </a:t>
            </a:r>
            <a:r>
              <a:rPr lang="en-US" sz="1600" dirty="0" err="1"/>
              <a:t>Silovsky</a:t>
            </a:r>
            <a:r>
              <a:rPr lang="en-US" sz="1600" dirty="0"/>
              <a:t>; Richard Schwartz; William Hartmann; John </a:t>
            </a:r>
            <a:r>
              <a:rPr lang="en-US" sz="1600" dirty="0" err="1"/>
              <a:t>Makhoul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Acoustic Classification of Surface and Underwater Vessels in the Ocean Using Supervised Machine Learning</a:t>
            </a:r>
          </a:p>
          <a:p>
            <a:pPr lvl="1"/>
            <a:r>
              <a:rPr lang="en-US" sz="1800" dirty="0"/>
              <a:t>Choi, J., Choo, Y., &amp; Lee, K.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0FDBF-29B7-5831-339E-A8DDD49D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36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6E9D4E-1863-458E-8166-A6E64C865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DC08824-D5AF-47B4-A084-327F6A050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4600C65-6FB1-488E-9C66-1F25CC6D3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BDFEE4C-E27A-4656-AA45-10C056346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F6B9E73A-7DA5-4C84-B395-757FF1941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276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6AF864-5FAF-A0F6-53FD-142B120EC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4953000" cy="2209801"/>
          </a:xfrm>
        </p:spPr>
        <p:txBody>
          <a:bodyPr>
            <a:normAutofit/>
          </a:bodyPr>
          <a:lstStyle/>
          <a:p>
            <a:r>
              <a:rPr lang="en-US" b="1"/>
              <a:t>1. Underwater target</a:t>
            </a:r>
            <a:br>
              <a:rPr lang="en-US" b="1"/>
            </a:br>
            <a:r>
              <a:rPr lang="en-US" b="1"/>
              <a:t>Processing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221A10-C1E1-65B6-9AB2-4358BD316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352800"/>
            <a:ext cx="4953000" cy="25146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Helvetica" pitchFamily="2" charset="0"/>
              </a:rPr>
              <a:t>Wavelet packet decomposition</a:t>
            </a:r>
          </a:p>
          <a:p>
            <a:r>
              <a:rPr lang="en-US" sz="1800" dirty="0">
                <a:latin typeface="Helvetica" pitchFamily="2" charset="0"/>
              </a:rPr>
              <a:t>Linear Predictive Coding (LPC)</a:t>
            </a:r>
          </a:p>
          <a:p>
            <a:r>
              <a:rPr lang="en-US" sz="1800" dirty="0">
                <a:effectLst/>
                <a:latin typeface="Helvetica" pitchFamily="2" charset="0"/>
              </a:rPr>
              <a:t>Fisher Criterion for Feature Selection</a:t>
            </a:r>
          </a:p>
          <a:p>
            <a:pPr marL="457200" lvl="1" indent="0">
              <a:buNone/>
            </a:pPr>
            <a:endParaRPr lang="en-US" sz="1800" dirty="0"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sz="18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2D6025-8775-F2D3-6894-A6CF253A8B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75"/>
          <a:stretch/>
        </p:blipFill>
        <p:spPr>
          <a:xfrm>
            <a:off x="6554724" y="2734605"/>
            <a:ext cx="4140772" cy="9229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57099-F5C2-7AC4-FFAF-1B4CB694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0106" y="6416675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4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08C477A-A883-4227-AD02-84B6007F1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6254149" cy="68678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6AF864-5FAF-A0F6-53FD-142B120EC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876800" cy="26601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rgbClr val="FFFFFF"/>
                </a:solidFill>
              </a:rPr>
              <a:t>1. Underwater target</a:t>
            </a:r>
            <a:br>
              <a:rPr lang="en-US" b="1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Classification</a:t>
            </a:r>
            <a:br>
              <a:rPr lang="en-US" b="1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221A10-C1E1-65B6-9AB2-4358BD316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424712"/>
            <a:ext cx="4876486" cy="27155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Helvetica" pitchFamily="2" charset="0"/>
              </a:rPr>
              <a:t>Two-layer backpropagation neural network (BPNN) </a:t>
            </a:r>
          </a:p>
          <a:p>
            <a:pPr lvl="1"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Helvetica" pitchFamily="2" charset="0"/>
              </a:rPr>
              <a:t>target vs. non-target discrimination</a:t>
            </a: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Helvetica" pitchFamily="2" charset="0"/>
              </a:rPr>
              <a:t>K-nearest neighbor (K-NN) provide closest matching patterns</a:t>
            </a: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Helvetica" pitchFamily="2" charset="0"/>
              </a:rPr>
              <a:t>Adaptive feature mapping system maps BPNN outputs invariant to environmental changes</a:t>
            </a: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Helvetica" pitchFamily="2" charset="0"/>
              </a:rPr>
              <a:t>Two adaptation mechanisms explored:</a:t>
            </a:r>
          </a:p>
          <a:p>
            <a:pPr lvl="1"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Helvetica" pitchFamily="2" charset="0"/>
              </a:rPr>
              <a:t>Least squares error criterion to move BPNN output to centroid of K-NN evidence</a:t>
            </a:r>
          </a:p>
          <a:p>
            <a:pPr lvl="1"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Helvetica" pitchFamily="2" charset="0"/>
              </a:rPr>
              <a:t>2D sigmoid cost function to maximize gap between BPNN outputs</a:t>
            </a: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FFFFFF"/>
                </a:solidFill>
                <a:latin typeface="Helvetica" pitchFamily="2" charset="0"/>
              </a:rPr>
              <a:t>Combining the two criteria improves overall classification confidence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920F76-E6AF-4D70-A5AA-0904FF187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C790CF60-DEEE-47CC-8429-66639F998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BA66197D-92FE-4645-BA93-D45CD8CD1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DC6092C-7EC9-FD7E-1E97-8C9AE4F89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251" y="538478"/>
            <a:ext cx="3475899" cy="2708658"/>
          </a:xfrm>
          <a:prstGeom prst="rect">
            <a:avLst/>
          </a:prstGeom>
        </p:spPr>
      </p:pic>
      <p:pic>
        <p:nvPicPr>
          <p:cNvPr id="8" name="Picture 7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5C150572-4405-9793-093D-4BAC2A655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1" y="3932106"/>
            <a:ext cx="4724400" cy="16938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57099-F5C2-7AC4-FFAF-1B4CB694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6600" y="6416675"/>
            <a:ext cx="83670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0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8C477A-A883-4227-AD02-84B6007F1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6254149" cy="68678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14FF7B-195D-5569-E13C-5AF56C270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876800" cy="26601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3. </a:t>
            </a:r>
            <a:r>
              <a:rPr lang="en-US" b="1" dirty="0">
                <a:solidFill>
                  <a:srgbClr val="FFFFFF"/>
                </a:solidFill>
              </a:rPr>
              <a:t>Preprocessing passive sonar signals for neural classification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A34967-E29E-4C61-BDC8-E858310DC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547" y="4086807"/>
            <a:ext cx="4876486" cy="203035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effectLst/>
                <a:latin typeface="Helvetica" pitchFamily="2" charset="0"/>
              </a:rPr>
              <a:t>Determine the locations of the highlights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effectLst/>
                <a:latin typeface="Helvetica" pitchFamily="2" charset="0"/>
              </a:rPr>
              <a:t>Extract the highlights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Helvetica" pitchFamily="2" charset="0"/>
              </a:rPr>
              <a:t>SVM then used to classify the different features</a:t>
            </a:r>
            <a:endParaRPr lang="en-US" sz="1800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920F76-E6AF-4D70-A5AA-0904FF187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790CF60-DEEE-47CC-8429-66639F998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66197D-92FE-4645-BA93-D45CD8CD1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B8AC85D-D3B3-6B4E-B0F2-3484893B9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580" y="538478"/>
            <a:ext cx="3303241" cy="27086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96C602-CFCF-6370-A1BB-9B259F5A8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447" y="3424712"/>
            <a:ext cx="3323507" cy="270865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09F4B-2551-91E2-9D8C-52A1F63F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6600" y="6416675"/>
            <a:ext cx="83670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46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73E08-D0DF-41E5-B56A-D0101F7BD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5. Individual Ship Detection 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74A20-49BB-C803-B62A-342163352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  <a:latin typeface="Helvetica" pitchFamily="2" charset="0"/>
              </a:rPr>
              <a:t>Short-time spectral analysis using a 3-second analysis window computed every 1 second.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  <a:latin typeface="Helvetica" pitchFamily="2" charset="0"/>
              </a:rPr>
              <a:t>Disk noise removal to remove artifacts caused by the disk drive while recording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  <a:latin typeface="Helvetica" pitchFamily="2" charset="0"/>
              </a:rPr>
              <a:t>A non-linear </a:t>
            </a:r>
            <a:r>
              <a:rPr lang="en-US" dirty="0" err="1">
                <a:effectLst/>
                <a:latin typeface="Helvetica" pitchFamily="2" charset="0"/>
              </a:rPr>
              <a:t>filterbank</a:t>
            </a:r>
            <a:r>
              <a:rPr lang="en-US" dirty="0">
                <a:effectLst/>
                <a:latin typeface="Helvetica" pitchFamily="2" charset="0"/>
              </a:rPr>
              <a:t> where the 3000 spectral values between 0 and 1 kHz are summed into 400 triangular filters.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  <a:latin typeface="Helvetica" pitchFamily="2" charset="0"/>
              </a:rPr>
              <a:t>Temporal averaging where the filter energies computed every 1 second are averaged over an interval of 3 seconds.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  <a:latin typeface="Helvetica" pitchFamily="2" charset="0"/>
              </a:rPr>
              <a:t>Dimensionality reduction using PCA.</a:t>
            </a:r>
          </a:p>
          <a:p>
            <a:pPr lvl="1"/>
            <a:r>
              <a:rPr lang="en-US" dirty="0">
                <a:effectLst/>
                <a:latin typeface="Helvetica" pitchFamily="2" charset="0"/>
              </a:rPr>
              <a:t>Principal Component Analysis (PCA) : transforms the original high-dimensional feature vectors into a lower-dimensional 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ffectLst/>
                <a:latin typeface="Helvetica" pitchFamily="2" charset="0"/>
              </a:rPr>
              <a:t>Optionally, </a:t>
            </a:r>
            <a:r>
              <a:rPr lang="en-US" dirty="0" err="1">
                <a:effectLst/>
                <a:latin typeface="Helvetica" pitchFamily="2" charset="0"/>
              </a:rPr>
              <a:t>i</a:t>
            </a:r>
            <a:r>
              <a:rPr lang="en-US" dirty="0">
                <a:effectLst/>
                <a:latin typeface="Helvetica" pitchFamily="2" charset="0"/>
              </a:rPr>
              <a:t>-vector computation to reduce the feature vectors into a single vector.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2317C-7427-DA9A-A75C-B802670CE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84697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LightSeedRightStep">
      <a:dk1>
        <a:srgbClr val="000000"/>
      </a:dk1>
      <a:lt1>
        <a:srgbClr val="FFFFFF"/>
      </a:lt1>
      <a:dk2>
        <a:srgbClr val="3F3423"/>
      </a:dk2>
      <a:lt2>
        <a:srgbClr val="E8E5E2"/>
      </a:lt2>
      <a:accent1>
        <a:srgbClr val="88A4BF"/>
      </a:accent1>
      <a:accent2>
        <a:srgbClr val="7F84BA"/>
      </a:accent2>
      <a:accent3>
        <a:srgbClr val="A696C6"/>
      </a:accent3>
      <a:accent4>
        <a:srgbClr val="AB7FBA"/>
      </a:accent4>
      <a:accent5>
        <a:srgbClr val="C592BC"/>
      </a:accent5>
      <a:accent6>
        <a:srgbClr val="BA7F98"/>
      </a:accent6>
      <a:hlink>
        <a:srgbClr val="9C7D5E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1272</Words>
  <Application>Microsoft Macintosh PowerPoint</Application>
  <PresentationFormat>Widescreen</PresentationFormat>
  <Paragraphs>169</Paragraphs>
  <Slides>15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Aptos</vt:lpstr>
      <vt:lpstr>Arial</vt:lpstr>
      <vt:lpstr>Avenir Next LT Pro</vt:lpstr>
      <vt:lpstr>AvenirNext LT Pro Medium</vt:lpstr>
      <vt:lpstr>ElsevierGulliver</vt:lpstr>
      <vt:lpstr>Helvetica</vt:lpstr>
      <vt:lpstr>Sabon Next LT</vt:lpstr>
      <vt:lpstr>DappledVTI</vt:lpstr>
      <vt:lpstr>Finding the Boats</vt:lpstr>
      <vt:lpstr>The Problem</vt:lpstr>
      <vt:lpstr>Applications</vt:lpstr>
      <vt:lpstr>Previous Methods</vt:lpstr>
      <vt:lpstr>Previous Works:</vt:lpstr>
      <vt:lpstr>1. Underwater target Processing</vt:lpstr>
      <vt:lpstr>1. Underwater target Classification </vt:lpstr>
      <vt:lpstr>3. Preprocessing passive sonar signals for neural classification</vt:lpstr>
      <vt:lpstr>5. Individual Ship Detection Processing</vt:lpstr>
      <vt:lpstr>5. Individual Ship Detection Classification</vt:lpstr>
      <vt:lpstr>5. Individual Ship Detection Classification Continued</vt:lpstr>
      <vt:lpstr>Deep Ship Processing</vt:lpstr>
      <vt:lpstr>Structure of DeepShip</vt:lpstr>
      <vt:lpstr>Model Structure</vt:lpstr>
      <vt:lpstr>Their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Carlson</dc:creator>
  <cp:lastModifiedBy>Joel Carlson</cp:lastModifiedBy>
  <cp:revision>3</cp:revision>
  <dcterms:created xsi:type="dcterms:W3CDTF">2024-04-16T04:28:38Z</dcterms:created>
  <dcterms:modified xsi:type="dcterms:W3CDTF">2024-04-16T20:45:59Z</dcterms:modified>
</cp:coreProperties>
</file>